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1" r:id="rId30"/>
  </p:sldIdLst>
  <p:sldSz cx="9144000" cy="5143500" type="screen16x9"/>
  <p:notesSz cx="6858000" cy="9144000"/>
  <p:embeddedFontLst>
    <p:embeddedFont>
      <p:font typeface="Playfair Display" panose="02020500000000000000" charset="0"/>
      <p:regular r:id="rId32"/>
      <p:bold r:id="rId33"/>
      <p:italic r:id="rId34"/>
      <p:boldItalic r:id="rId35"/>
    </p:embeddedFont>
    <p:embeddedFont>
      <p:font typeface="Pacifico" panose="02020500000000000000" charset="0"/>
      <p:regular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07A5A3C-DFF0-4190-B684-D734F7FA9B31}">
  <a:tblStyle styleId="{907A5A3C-DFF0-4190-B684-D734F7FA9B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deal.ece.utexas.edu/seminar/LatentFactorModels.pdf" TargetMode="External"/><Relationship Id="rId3" Type="http://schemas.openxmlformats.org/officeDocument/2006/relationships/hyperlink" Target="https://arxiv.org/ftp/arxiv/papers/1503/1503.07475.pdf" TargetMode="External"/><Relationship Id="rId7" Type="http://schemas.openxmlformats.org/officeDocument/2006/relationships/hyperlink" Target="https://www.quora.com/What-is-the-difference-between-content-based-filtering-and-collaborative-filter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ugus-blog.logdown.com/posts/143404-mahout-tutor-1" TargetMode="External"/><Relationship Id="rId5" Type="http://schemas.openxmlformats.org/officeDocument/2006/relationships/hyperlink" Target="http://dsec.pku.edu.cn/~jinlong/publication/wjlthesisppt.pdf" TargetMode="External"/><Relationship Id="rId4" Type="http://schemas.openxmlformats.org/officeDocument/2006/relationships/hyperlink" Target="http://www.bigdatafinance.tw/index.php/379-2017-05-10-08-05-4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ackernoon.com/introduction-to-recommender-system-part-1-collaborative-filtering-singular-value-decomposition-44c9659c5e7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(Latent Factor Models)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Factor Model (Matrix Factorization)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3" name="Shape 123"/>
          <p:cNvGraphicFramePr/>
          <p:nvPr/>
        </p:nvGraphicFramePr>
        <p:xfrm>
          <a:off x="881050" y="118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{907A5A3C-DFF0-4190-B684-D734F7FA9B31}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 of users</a:t>
                      </a:r>
                      <a:endParaRPr sz="1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 of movies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True rating matrix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 (m x n)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Predicted rating matrix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Y_hat (m x n)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 of latent factors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User factor matrix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Theta (m x 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1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Movie factor matrix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 (n x 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Factor Model (Matrix Factorization)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1: Randomly initialize the parameters Theta and X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2: Calculate the prediction Y_hat by compute the dot product of Theta and the transpose of X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3: Define a cost function based on the difference between Y and Y_hat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4: Minimize the cost function using gradient descent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5: Make recommendation to the users using the prediction matrix Y_hat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550" y="1855925"/>
            <a:ext cx="108925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00" y="2527675"/>
            <a:ext cx="6093925" cy="9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Loading Data (1)</a:t>
            </a: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81057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Loading Data (2)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53100" y="1152475"/>
            <a:ext cx="42792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 = </a:t>
            </a:r>
            <a:r>
              <a:rPr lang="en">
                <a:latin typeface="Pacifico"/>
                <a:ea typeface="Pacifico"/>
                <a:cs typeface="Pacifico"/>
                <a:sym typeface="Pacifico"/>
              </a:rPr>
              <a:t>R</a:t>
            </a:r>
            <a:r>
              <a:rPr lang="en"/>
              <a:t>(943x1682) {0, 1, 2, 3, 4, 5}</a:t>
            </a:r>
            <a:endParaRPr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Users Preference on the Movies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= </a:t>
            </a:r>
            <a:r>
              <a:rPr lang="en">
                <a:latin typeface="Pacifico"/>
                <a:ea typeface="Pacifico"/>
                <a:cs typeface="Pacifico"/>
                <a:sym typeface="Pacifico"/>
              </a:rPr>
              <a:t>R</a:t>
            </a:r>
            <a:r>
              <a:rPr lang="en"/>
              <a:t>(943x1682) {0, 1}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Whether Users rated the Movies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671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Data Pre-processing (1)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793250" y="1152475"/>
            <a:ext cx="403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Shortlist the top 100 movies with the most rating activities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Movies are from 60’s to 90’s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442912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Data Pre-processing (2)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823275" y="1152475"/>
            <a:ext cx="400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an average score for movies that have not been seen or rated by users.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Ymean is the mean for each movies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00" y="1152475"/>
            <a:ext cx="44386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Parameters Initiation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5969550" y="1152475"/>
            <a:ext cx="290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don’t have to know in advance what the 3 latent factors are.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Theta.dot(X.T) = Y_hat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7063"/>
            <a:ext cx="56578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The Cost Function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7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8580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SciPy Optimizer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6294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450" y="3654475"/>
            <a:ext cx="33718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Latent Factors Analysis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79533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Recommender System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Formulation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Latent Factors Model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53100" y="1152475"/>
            <a:ext cx="427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Types have High Score?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Criminals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Violence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Drugs Taking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Latent Factors (1)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2000"/>
            <a:ext cx="1295075" cy="19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25" y="1163325"/>
            <a:ext cx="1295075" cy="191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3300" y="1172000"/>
            <a:ext cx="1295075" cy="19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053150"/>
            <a:ext cx="1354616" cy="19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8225" y="3053138"/>
            <a:ext cx="1295075" cy="195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3300" y="3081325"/>
            <a:ext cx="1295075" cy="19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Latent Factors (2)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3100" y="1152475"/>
            <a:ext cx="425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Types have High Score?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Feminanine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Romance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Musical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264400" cy="191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100" y="1152162"/>
            <a:ext cx="1343410" cy="1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9500" y="1147688"/>
            <a:ext cx="1295075" cy="19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500" y="3082100"/>
            <a:ext cx="1295075" cy="19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088575"/>
            <a:ext cx="1264400" cy="19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0263" y="3059300"/>
            <a:ext cx="1295075" cy="195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Latent Factors (3)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4573100" y="1152475"/>
            <a:ext cx="425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Types have High Score?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Commercial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Sci-fi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Action</a:t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271350" cy="18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17600"/>
            <a:ext cx="1305375" cy="193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3049" y="1152475"/>
            <a:ext cx="1305375" cy="18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5400" y="1174225"/>
            <a:ext cx="1305375" cy="18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3050" y="2995975"/>
            <a:ext cx="1325068" cy="19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5550" y="2981425"/>
            <a:ext cx="1325075" cy="19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Movies Recommendation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96265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5913" y="2574088"/>
            <a:ext cx="14763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600" y="2576476"/>
            <a:ext cx="1476375" cy="22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Movies Recommendation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5626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40050"/>
            <a:ext cx="1565557" cy="2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253" y="2640050"/>
            <a:ext cx="1508050" cy="226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5300" y="2640050"/>
            <a:ext cx="1508038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3350" y="2640050"/>
            <a:ext cx="146685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1400" y="2678950"/>
            <a:ext cx="1626312" cy="21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presentation, these should be your takeaways: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an idea in the big picture of collaborative filtering.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concepts of latent factors method in collaborative filtering.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Acknowledged how to apply collaborative filtering to recommend movies.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(1)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https://arxiv.org/ftp/arxiv/papers/1503/1503.07475.pdf</a:t>
            </a:r>
            <a:r>
              <a:rPr lang="en" sz="1400"/>
              <a:t> 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http://www.bigdatafinance.tw/index.php/379-2017-05-10-08-05-49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ttp://dsec.pku.edu.cn/~jinlong/publication/wjlthesisppt.pdf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http://augus-blog.logdown.com/posts/143404-mahout-tutor-1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7"/>
              </a:rPr>
              <a:t>https://www.quora.com/What-is-the-difference-between-content-based-filtering-and-collaborative-filtering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http://www.ideal.ece.utexas.edu/seminar/LatentFactorModels.pdf</a:t>
            </a:r>
            <a:r>
              <a:rPr lang="en" sz="1400">
                <a:solidFill>
                  <a:srgbClr val="5E696C"/>
                </a:solidFill>
              </a:rPr>
              <a:t> </a:t>
            </a:r>
            <a:endParaRPr sz="1400">
              <a:solidFill>
                <a:srgbClr val="5E696C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5E696C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 u="sng">
              <a:solidFill>
                <a:schemeClr val="hlink"/>
              </a:solidFill>
              <a:hlinkClick r:id="rId6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uFill>
                <a:noFill/>
              </a:uFill>
              <a:hlinkClick r:id="rId5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(2)</a:t>
            </a: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3"/>
              </a:rPr>
              <a:t>https://www.coursera.org/learn/machine-learning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https://hackernoon.com/introduction-to-recommender-system-part-1-collaborative-filtering-singular-value-decomposition-44c9659c5e75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Links to the External Resources</a:t>
            </a:r>
            <a:endParaRPr dirty="0"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Youtube</a:t>
            </a:r>
            <a:endParaRPr sz="2400"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https://youtu.be/w2QQPuzeqmI</a:t>
            </a:r>
            <a:endParaRPr dirty="0"/>
          </a:p>
        </p:txBody>
      </p:sp>
      <p:sp>
        <p:nvSpPr>
          <p:cNvPr id="258" name="Shape 25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GitHub</a:t>
            </a:r>
            <a:endParaRPr sz="24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https://github.com/kenchan0824/hku-comp7404-project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025" y="1861400"/>
            <a:ext cx="19526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425" y="1904263"/>
            <a:ext cx="18764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</a:t>
            </a: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“preference” between user and item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Online shop (Amazon, Taobao), Netflix, Facebook, Twitter</a:t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75" y="2394525"/>
            <a:ext cx="6919903" cy="20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200" y="2083075"/>
            <a:ext cx="4407699" cy="27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to Recommender System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Content-based Filtering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</a:t>
            </a:r>
            <a:r>
              <a:rPr lang="en" b="1"/>
              <a:t>feature </a:t>
            </a:r>
            <a:r>
              <a:rPr lang="en"/>
              <a:t>of user or item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Collaborative Filtering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</a:t>
            </a:r>
            <a:r>
              <a:rPr lang="en" b="1"/>
              <a:t>behaviour </a:t>
            </a:r>
            <a:r>
              <a:rPr lang="en"/>
              <a:t>of user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need to have feature of user or item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800" y="2830225"/>
            <a:ext cx="2945825" cy="20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648" y="2830225"/>
            <a:ext cx="3445677" cy="20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67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(CF)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575" y="2659500"/>
            <a:ext cx="4521774" cy="23766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Memory-Based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Item-based: similarity among item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User-based: similarity among user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Model-Based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Latent Factor Models (Matrix Factorization)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Clustering Models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Bayesian Network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Principal Component Analysis (PCA)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Hybrid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Combination of memory-based and model-based</a:t>
            </a:r>
            <a:endParaRPr sz="1400"/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10706"/>
          <a:stretch/>
        </p:blipFill>
        <p:spPr>
          <a:xfrm>
            <a:off x="6401434" y="79300"/>
            <a:ext cx="2308216" cy="22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(CF)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096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Advantages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Making use of other users’ experience can speed up the learning process.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 items based on other users’ preference. Potential interest can be discovered.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Complicated concept like personal taste can be explored.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(CF)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Cold start (new user and new item)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Sparsity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required calculation time increase as the number of users in the system increase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bias but high variance compare to content-based filter ⇒ suspicious to overfitting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261375" y="853550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illustration, we will use movie recommendation system as an example.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there are only m customers and n movies: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Question? How to fill the missing data and make recommendation to the user using latent factor model?</a:t>
            </a:r>
            <a:endParaRPr/>
          </a:p>
        </p:txBody>
      </p:sp>
      <p:graphicFrame>
        <p:nvGraphicFramePr>
          <p:cNvPr id="109" name="Shape 109"/>
          <p:cNvGraphicFramePr/>
          <p:nvPr/>
        </p:nvGraphicFramePr>
        <p:xfrm>
          <a:off x="952500" y="170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{907A5A3C-DFF0-4190-B684-D734F7FA9B31}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Movie 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Movie 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Movie 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Movie 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Factor Model (Matrix Factorization)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each user/item as a vector of latent (hidden) factors (k)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m: number of users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n: number of movies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k: number of latent factors, where k &lt;&lt; m, 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rating matrix Y can be approximate as: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t="25562"/>
          <a:stretch/>
        </p:blipFill>
        <p:spPr>
          <a:xfrm>
            <a:off x="1790600" y="2721550"/>
            <a:ext cx="4940899" cy="20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075" y="2229250"/>
            <a:ext cx="1935050" cy="3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</Words>
  <Application>Microsoft Office PowerPoint</Application>
  <PresentationFormat>On-screen Show (16:9)</PresentationFormat>
  <Paragraphs>186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Playfair Display</vt:lpstr>
      <vt:lpstr>Pacifico</vt:lpstr>
      <vt:lpstr>Arial</vt:lpstr>
      <vt:lpstr>Lato</vt:lpstr>
      <vt:lpstr>Coral</vt:lpstr>
      <vt:lpstr>Collaborative Filtering  (Latent Factor Models)</vt:lpstr>
      <vt:lpstr>Outline</vt:lpstr>
      <vt:lpstr>Recommender System</vt:lpstr>
      <vt:lpstr>Approaches to Recommender System</vt:lpstr>
      <vt:lpstr>Collaborative Filtering (CF)</vt:lpstr>
      <vt:lpstr>Collaborative Filtering (CF) </vt:lpstr>
      <vt:lpstr>Collaborative Filtering (CF) </vt:lpstr>
      <vt:lpstr>Problem Formulation</vt:lpstr>
      <vt:lpstr>Latent Factor Model (Matrix Factorization)</vt:lpstr>
      <vt:lpstr>Latent Factor Model (Matrix Factorization) </vt:lpstr>
      <vt:lpstr>Latent Factor Model (Matrix Factorization) </vt:lpstr>
      <vt:lpstr>Demonstration: Loading Data (1)</vt:lpstr>
      <vt:lpstr>Demonstration: Loading Data (2)</vt:lpstr>
      <vt:lpstr>Demonstration: Data Pre-processing (1)</vt:lpstr>
      <vt:lpstr>Demonstration: Data Pre-processing (2) </vt:lpstr>
      <vt:lpstr>Demonstration: Parameters Initiation</vt:lpstr>
      <vt:lpstr>Demonstration: The Cost Function</vt:lpstr>
      <vt:lpstr>Demonstration: SciPy Optimizer</vt:lpstr>
      <vt:lpstr>Demonstration: Latent Factors Analysis</vt:lpstr>
      <vt:lpstr>Demonstration: Latent Factors (1)</vt:lpstr>
      <vt:lpstr>Demonstration: Latent Factors (2)</vt:lpstr>
      <vt:lpstr>Demonstration: Latent Factors (3)</vt:lpstr>
      <vt:lpstr>Demonstration: Movies Recommendation</vt:lpstr>
      <vt:lpstr>Demonstration: Movies Recommendation</vt:lpstr>
      <vt:lpstr>Summary</vt:lpstr>
      <vt:lpstr>Reference (1)</vt:lpstr>
      <vt:lpstr>Reference (2)</vt:lpstr>
      <vt:lpstr>Q&amp;A</vt:lpstr>
      <vt:lpstr>Links to the External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Filtering  (Latent Factor Models)</dc:title>
  <cp:lastModifiedBy>Ken Chan</cp:lastModifiedBy>
  <cp:revision>1</cp:revision>
  <dcterms:modified xsi:type="dcterms:W3CDTF">2018-04-20T13:29:23Z</dcterms:modified>
</cp:coreProperties>
</file>